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B41D5-12CA-4BC0-B4A8-025A5DEF8A08}" type="datetimeFigureOut">
              <a:rPr lang="en-ZA" smtClean="0"/>
              <a:t>2020/06/25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3483C-72BB-4ED7-B5FF-69834E63F77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13206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3483C-72BB-4ED7-B5FF-69834E63F778}" type="slidenum">
              <a:rPr lang="en-ZA" smtClean="0"/>
              <a:t>11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51019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17328-C4A4-402C-B591-EBC153647121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8A5B-6573-4CCA-8F9A-A5D55601BB2A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6E78-C91E-41B9-A165-2D6B4CD0F9D4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7EB-A48E-47B5-B80D-CE167AE64274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AF35-0099-413A-ABF5-0ED1EB4F3CD8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FAA6E-D348-4F8A-932C-AEBBA9ADC68A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307E-C46F-4662-9836-4526F5C9146A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B358-253F-485A-BF58-4A92610EF391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7ABC-78B0-4CD7-915B-5A878AF900C3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D1CE-EE82-41AC-BA09-8D3B826B7AC4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10EF-BE0F-42C4-A9B9-CD069B42856D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EFE5-227B-4D32-9334-E6D32CD732A7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BD509-C60E-48BD-AA40-FE0EF08C0602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C9AC-F37E-4905-BC6C-31708BD14DB1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F3EA7-9F6D-45A5-8E7D-2C548DA84D32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FE63C-1362-42D3-B1E4-924F912EC4E0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95C92-1F9B-45E9-8BC1-CADB1647B2FC}" type="datetime1">
              <a:rPr lang="en-US" smtClean="0"/>
              <a:t>6/25/2020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FOUNDATION PHASE MATHEMATICS WORKSHOP PRESENTATION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3FCE34-44B5-47ED-B1A1-88FCBB205C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7437" y="650603"/>
            <a:ext cx="2109399" cy="1005927"/>
          </a:xfrm>
          <a:prstGeom prst="rect">
            <a:avLst/>
          </a:prstGeom>
        </p:spPr>
      </p:pic>
      <p:pic>
        <p:nvPicPr>
          <p:cNvPr id="6" name="Picture 5" descr="Image result for MATHEMATICS ICONS FOR CADIINAL NUMBER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507" y="4675331"/>
            <a:ext cx="2868930" cy="192024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06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0237"/>
          </a:xfrm>
        </p:spPr>
        <p:txBody>
          <a:bodyPr>
            <a:normAutofit fontScale="90000"/>
          </a:bodyPr>
          <a:lstStyle/>
          <a:p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5721" y="1354347"/>
            <a:ext cx="10158891" cy="4556875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What learners need to know about numbers? 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 Number symbols and number names.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 Counting and representing objects in numbers symbols and number names.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 Representation of numbers using digits.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 Identify the value of a digit in a number using place value.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 Counting forward and backwards in different intervals.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 Breaking down (expanded notation) and building up of numbers. </a:t>
            </a:r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6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Algerian" panose="04020705040A02060702" pitchFamily="82" charset="0"/>
              </a:rPr>
              <a:t>Thank you</a:t>
            </a:r>
            <a:endParaRPr lang="en-ZA" sz="5400" dirty="0">
              <a:latin typeface="Algerian" panose="04020705040A02060702" pitchFamily="82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44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Objectives of Term Two workshop </a:t>
            </a:r>
            <a:b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2589212" y="2133600"/>
            <a:ext cx="8915400" cy="3303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Z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Understanding </a:t>
            </a:r>
            <a:r>
              <a:rPr lang="en-ZA" sz="3200" dirty="0">
                <a:latin typeface="Arial" panose="020B0604020202020204" pitchFamily="34" charset="0"/>
                <a:cs typeface="Arial" panose="020B0604020202020204" pitchFamily="34" charset="0"/>
              </a:rPr>
              <a:t>numbers 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ZA" sz="3200" dirty="0">
                <a:latin typeface="Arial" panose="020B0604020202020204" pitchFamily="34" charset="0"/>
                <a:cs typeface="Arial" panose="020B0604020202020204" pitchFamily="34" charset="0"/>
              </a:rPr>
              <a:t> Recognition of numbers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ZA" sz="3200" dirty="0">
                <a:latin typeface="Arial" panose="020B0604020202020204" pitchFamily="34" charset="0"/>
                <a:cs typeface="Arial" panose="020B0604020202020204" pitchFamily="34" charset="0"/>
              </a:rPr>
              <a:t> Understanding place value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0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is a number?</a:t>
            </a:r>
            <a:br>
              <a:rPr lang="en-ZA" b="1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18249"/>
            <a:ext cx="8915400" cy="4392973"/>
          </a:xfrm>
        </p:spPr>
        <p:txBody>
          <a:bodyPr/>
          <a:lstStyle/>
          <a:p>
            <a:pPr marL="457200" indent="-4572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number is a basic unit of mathematics. </a:t>
            </a: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Numbers are used for counting, measuring, and comparing amounts. </a:t>
            </a: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most common number system uses 10 symbols called digits – 0, 1, 2, 3, 4, 5, 6, 7, 8 and 9 – and combination of these digits.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 write or talk about numbers using 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numerals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 such as "4" or "four".</a:t>
            </a: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But we could also hold up 4 fingers, or tap the ground 4 times.</a:t>
            </a: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These are all different ways of referring to the same number.</a:t>
            </a: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66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1491" y="1328947"/>
            <a:ext cx="3477834" cy="456565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834172"/>
              </p:ext>
            </p:extLst>
          </p:nvPr>
        </p:nvGraphicFramePr>
        <p:xfrm>
          <a:off x="5158596" y="570751"/>
          <a:ext cx="6558786" cy="5444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5631">
                  <a:extLst>
                    <a:ext uri="{9D8B030D-6E8A-4147-A177-3AD203B41FA5}">
                      <a16:colId xmlns:a16="http://schemas.microsoft.com/office/drawing/2014/main" val="1563569579"/>
                    </a:ext>
                  </a:extLst>
                </a:gridCol>
                <a:gridCol w="1783882">
                  <a:extLst>
                    <a:ext uri="{9D8B030D-6E8A-4147-A177-3AD203B41FA5}">
                      <a16:colId xmlns:a16="http://schemas.microsoft.com/office/drawing/2014/main" val="2272515694"/>
                    </a:ext>
                  </a:extLst>
                </a:gridCol>
                <a:gridCol w="3259273">
                  <a:extLst>
                    <a:ext uri="{9D8B030D-6E8A-4147-A177-3AD203B41FA5}">
                      <a16:colId xmlns:a16="http://schemas.microsoft.com/office/drawing/2014/main" val="3485361437"/>
                    </a:ext>
                  </a:extLst>
                </a:gridCol>
              </a:tblGrid>
              <a:tr h="594858">
                <a:tc>
                  <a:txBody>
                    <a:bodyPr/>
                    <a:lstStyle/>
                    <a:p>
                      <a:r>
                        <a:rPr lang="en-ZA" dirty="0"/>
                        <a:t>Object</a:t>
                      </a:r>
                      <a:r>
                        <a:rPr lang="en-ZA" baseline="0" dirty="0"/>
                        <a:t>s </a:t>
                      </a:r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Number</a:t>
                      </a:r>
                      <a:r>
                        <a:rPr lang="en-ZA" baseline="0" dirty="0"/>
                        <a:t> Symbol </a:t>
                      </a:r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Number Name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9830015"/>
                  </a:ext>
                </a:extLst>
              </a:tr>
              <a:tr h="686302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005557"/>
                  </a:ext>
                </a:extLst>
              </a:tr>
              <a:tr h="686302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7069925"/>
                  </a:ext>
                </a:extLst>
              </a:tr>
              <a:tr h="686302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6671299"/>
                  </a:ext>
                </a:extLst>
              </a:tr>
              <a:tr h="686302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7088459"/>
                  </a:ext>
                </a:extLst>
              </a:tr>
              <a:tr h="686302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2752647"/>
                  </a:ext>
                </a:extLst>
              </a:tr>
              <a:tr h="686302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903528"/>
                  </a:ext>
                </a:extLst>
              </a:tr>
              <a:tr h="686302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6776842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121" y="1259656"/>
            <a:ext cx="1024217" cy="4066384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64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8479"/>
          </a:xfrm>
        </p:spPr>
        <p:txBody>
          <a:bodyPr>
            <a:normAutofit fontScale="90000"/>
          </a:bodyPr>
          <a:lstStyle/>
          <a:p>
            <a:r>
              <a:rPr lang="en-ZA" b="1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Number representation </a:t>
            </a:r>
            <a:br>
              <a:rPr lang="en-ZA" b="1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233577"/>
            <a:ext cx="8915400" cy="4677645"/>
          </a:xfrm>
        </p:spPr>
        <p:txBody>
          <a:bodyPr/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Numbers could be represented in different forms. 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Expanded form or expanded notation is a way of writing numbers to see the mathematics value of an individual digit in a number. 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 325 in expanded notation form is + 300 + 20 + 5 = 325. 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This is also called breaking down and building up of numbers. </a:t>
            </a: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27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>
                <a:latin typeface="Arial" panose="020B0604020202020204" pitchFamily="34" charset="0"/>
                <a:cs typeface="Arial" panose="020B0604020202020204" pitchFamily="34" charset="0"/>
              </a:rPr>
              <a:t>BREAKING DOWN AND BUILDING UP NUMBERS </a:t>
            </a:r>
          </a:p>
        </p:txBody>
      </p:sp>
      <p:sp>
        <p:nvSpPr>
          <p:cNvPr id="5" name="Content Placeholder 4"/>
          <p:cNvSpPr txBox="1">
            <a:spLocks noGrp="1"/>
          </p:cNvSpPr>
          <p:nvPr>
            <p:ph idx="1"/>
          </p:nvPr>
        </p:nvSpPr>
        <p:spPr>
          <a:xfrm>
            <a:off x="1846263" y="1363663"/>
            <a:ext cx="9658350" cy="1328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b="1" dirty="0">
                <a:latin typeface="Arial" panose="020B0604020202020204" pitchFamily="34" charset="0"/>
                <a:cs typeface="Arial" panose="020B0604020202020204" pitchFamily="34" charset="0"/>
              </a:rPr>
              <a:t>Complete the following activities by breaking down the numbers in the correct </a:t>
            </a:r>
            <a:r>
              <a:rPr lang="en-Z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column</a:t>
            </a:r>
          </a:p>
          <a:p>
            <a:pPr marL="0" indent="0"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endParaRPr lang="en-Z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43824" y="2090212"/>
            <a:ext cx="3984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>
                <a:latin typeface="Arial" panose="020B0604020202020204" pitchFamily="34" charset="0"/>
                <a:cs typeface="Arial" panose="020B0604020202020204" pitchFamily="34" charset="0"/>
              </a:rPr>
              <a:t>Grade One and Two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438" y="2121333"/>
            <a:ext cx="3984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>
                <a:latin typeface="Arial" panose="020B0604020202020204" pitchFamily="34" charset="0"/>
                <a:cs typeface="Arial" panose="020B0604020202020204" pitchFamily="34" charset="0"/>
              </a:rPr>
              <a:t>Grade Three 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90601"/>
              </p:ext>
            </p:extLst>
          </p:nvPr>
        </p:nvGraphicFramePr>
        <p:xfrm>
          <a:off x="1588656" y="2569285"/>
          <a:ext cx="1304700" cy="3891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4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0076">
                <a:tc>
                  <a:txBody>
                    <a:bodyPr/>
                    <a:lstStyle/>
                    <a:p>
                      <a:r>
                        <a:rPr lang="en-ZA" dirty="0"/>
                        <a:t>Numbers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486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486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486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486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486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486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4486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69833"/>
              </p:ext>
            </p:extLst>
          </p:nvPr>
        </p:nvGraphicFramePr>
        <p:xfrm>
          <a:off x="2893355" y="2587925"/>
          <a:ext cx="2325190" cy="3872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595">
                  <a:extLst>
                    <a:ext uri="{9D8B030D-6E8A-4147-A177-3AD203B41FA5}">
                      <a16:colId xmlns:a16="http://schemas.microsoft.com/office/drawing/2014/main" val="2235933640"/>
                    </a:ext>
                  </a:extLst>
                </a:gridCol>
                <a:gridCol w="1162595">
                  <a:extLst>
                    <a:ext uri="{9D8B030D-6E8A-4147-A177-3AD203B41FA5}">
                      <a16:colId xmlns:a16="http://schemas.microsoft.com/office/drawing/2014/main" val="3974620410"/>
                    </a:ext>
                  </a:extLst>
                </a:gridCol>
              </a:tblGrid>
              <a:tr h="621439"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Tens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Units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303664"/>
                  </a:ext>
                </a:extLst>
              </a:tr>
              <a:tr h="464489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8208574"/>
                  </a:ext>
                </a:extLst>
              </a:tr>
              <a:tr h="464489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7983292"/>
                  </a:ext>
                </a:extLst>
              </a:tr>
              <a:tr h="464489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7237761"/>
                  </a:ext>
                </a:extLst>
              </a:tr>
              <a:tr h="464489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623827"/>
                  </a:ext>
                </a:extLst>
              </a:tr>
              <a:tr h="464489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3533959"/>
                  </a:ext>
                </a:extLst>
              </a:tr>
              <a:tr h="464489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5481847"/>
                  </a:ext>
                </a:extLst>
              </a:tr>
              <a:tr h="464489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6949388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129157"/>
              </p:ext>
            </p:extLst>
          </p:nvPr>
        </p:nvGraphicFramePr>
        <p:xfrm>
          <a:off x="5529533" y="2587925"/>
          <a:ext cx="1310870" cy="3872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0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8354">
                <a:tc>
                  <a:txBody>
                    <a:bodyPr/>
                    <a:lstStyle/>
                    <a:p>
                      <a:r>
                        <a:rPr lang="en-ZA" dirty="0"/>
                        <a:t>Numbers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069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069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069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069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069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2069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069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924514"/>
              </p:ext>
            </p:extLst>
          </p:nvPr>
        </p:nvGraphicFramePr>
        <p:xfrm>
          <a:off x="6839380" y="2596551"/>
          <a:ext cx="5004525" cy="3864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8175">
                  <a:extLst>
                    <a:ext uri="{9D8B030D-6E8A-4147-A177-3AD203B41FA5}">
                      <a16:colId xmlns:a16="http://schemas.microsoft.com/office/drawing/2014/main" val="4210340787"/>
                    </a:ext>
                  </a:extLst>
                </a:gridCol>
                <a:gridCol w="1668175">
                  <a:extLst>
                    <a:ext uri="{9D8B030D-6E8A-4147-A177-3AD203B41FA5}">
                      <a16:colId xmlns:a16="http://schemas.microsoft.com/office/drawing/2014/main" val="145559832"/>
                    </a:ext>
                  </a:extLst>
                </a:gridCol>
                <a:gridCol w="1668175">
                  <a:extLst>
                    <a:ext uri="{9D8B030D-6E8A-4147-A177-3AD203B41FA5}">
                      <a16:colId xmlns:a16="http://schemas.microsoft.com/office/drawing/2014/main" val="723643757"/>
                    </a:ext>
                  </a:extLst>
                </a:gridCol>
              </a:tblGrid>
              <a:tr h="629753"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Hundreds</a:t>
                      </a:r>
                      <a:r>
                        <a:rPr lang="en-ZA" baseline="0" dirty="0"/>
                        <a:t> </a:t>
                      </a:r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Tens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Units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0484261"/>
                  </a:ext>
                </a:extLst>
              </a:tr>
              <a:tr h="462069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9695114"/>
                  </a:ext>
                </a:extLst>
              </a:tr>
              <a:tr h="462069">
                <a:tc>
                  <a:txBody>
                    <a:bodyPr/>
                    <a:lstStyle/>
                    <a:p>
                      <a:pPr algn="ctr"/>
                      <a:endParaRPr lang="en-ZA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6783880"/>
                  </a:ext>
                </a:extLst>
              </a:tr>
              <a:tr h="462069">
                <a:tc>
                  <a:txBody>
                    <a:bodyPr/>
                    <a:lstStyle/>
                    <a:p>
                      <a:pPr algn="ctr"/>
                      <a:endParaRPr lang="en-ZA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64541"/>
                  </a:ext>
                </a:extLst>
              </a:tr>
              <a:tr h="462069">
                <a:tc>
                  <a:txBody>
                    <a:bodyPr/>
                    <a:lstStyle/>
                    <a:p>
                      <a:pPr algn="ctr"/>
                      <a:endParaRPr lang="en-ZA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0577400"/>
                  </a:ext>
                </a:extLst>
              </a:tr>
              <a:tr h="462069">
                <a:tc>
                  <a:txBody>
                    <a:bodyPr/>
                    <a:lstStyle/>
                    <a:p>
                      <a:pPr algn="ctr"/>
                      <a:endParaRPr lang="en-ZA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150725"/>
                  </a:ext>
                </a:extLst>
              </a:tr>
              <a:tr h="462069">
                <a:tc>
                  <a:txBody>
                    <a:bodyPr/>
                    <a:lstStyle/>
                    <a:p>
                      <a:pPr algn="ctr"/>
                      <a:endParaRPr lang="en-ZA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9968655"/>
                  </a:ext>
                </a:extLst>
              </a:tr>
              <a:tr h="462069">
                <a:tc>
                  <a:txBody>
                    <a:bodyPr/>
                    <a:lstStyle/>
                    <a:p>
                      <a:pPr algn="ctr"/>
                      <a:endParaRPr lang="en-ZA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5326245"/>
                  </a:ext>
                </a:extLst>
              </a:tr>
            </a:tbl>
          </a:graphicData>
        </a:graphic>
      </p:graphicFrame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70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1803400" y="623888"/>
            <a:ext cx="9701213" cy="635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400" b="1" dirty="0">
                <a:latin typeface="Arial" panose="020B0604020202020204" pitchFamily="34" charset="0"/>
                <a:cs typeface="Arial" panose="020B0604020202020204" pitchFamily="34" charset="0"/>
              </a:rPr>
              <a:t>Breaking down (expanded notation) and building up of numbers </a:t>
            </a:r>
          </a:p>
        </p:txBody>
      </p:sp>
      <p:sp>
        <p:nvSpPr>
          <p:cNvPr id="5" name="Content Placeholder 4"/>
          <p:cNvSpPr txBox="1">
            <a:spLocks noGrp="1"/>
          </p:cNvSpPr>
          <p:nvPr>
            <p:ph idx="1"/>
          </p:nvPr>
        </p:nvSpPr>
        <p:spPr>
          <a:xfrm>
            <a:off x="1552575" y="1258888"/>
            <a:ext cx="9952038" cy="4652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Complete the activity by breaking down and building up the numbers as show in the examples below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719501"/>
              </p:ext>
            </p:extLst>
          </p:nvPr>
        </p:nvGraphicFramePr>
        <p:xfrm>
          <a:off x="1621766" y="1951091"/>
          <a:ext cx="1331165" cy="4609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54086">
                <a:tc>
                  <a:txBody>
                    <a:bodyPr/>
                    <a:lstStyle/>
                    <a:p>
                      <a:r>
                        <a:rPr lang="en-ZA" dirty="0"/>
                        <a:t>Numbers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350170"/>
              </p:ext>
            </p:extLst>
          </p:nvPr>
        </p:nvGraphicFramePr>
        <p:xfrm>
          <a:off x="2952931" y="1951090"/>
          <a:ext cx="2677885" cy="4595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7885">
                  <a:extLst>
                    <a:ext uri="{9D8B030D-6E8A-4147-A177-3AD203B41FA5}">
                      <a16:colId xmlns:a16="http://schemas.microsoft.com/office/drawing/2014/main" val="3846807677"/>
                    </a:ext>
                  </a:extLst>
                </a:gridCol>
              </a:tblGrid>
              <a:tr h="565097">
                <a:tc>
                  <a:txBody>
                    <a:bodyPr/>
                    <a:lstStyle/>
                    <a:p>
                      <a:r>
                        <a:rPr lang="en-ZA" dirty="0"/>
                        <a:t>Breaking</a:t>
                      </a:r>
                      <a:r>
                        <a:rPr lang="en-ZA" baseline="0" dirty="0"/>
                        <a:t> down or expanded notation </a:t>
                      </a:r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3953401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+ 3 = 13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5773904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1201410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69505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1943232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9902244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451559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499397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233938"/>
              </p:ext>
            </p:extLst>
          </p:nvPr>
        </p:nvGraphicFramePr>
        <p:xfrm>
          <a:off x="5771073" y="1951090"/>
          <a:ext cx="1254830" cy="4618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4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2714">
                <a:tc>
                  <a:txBody>
                    <a:bodyPr/>
                    <a:lstStyle/>
                    <a:p>
                      <a:r>
                        <a:rPr lang="en-ZA" dirty="0"/>
                        <a:t>Numbers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5097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319357"/>
              </p:ext>
            </p:extLst>
          </p:nvPr>
        </p:nvGraphicFramePr>
        <p:xfrm>
          <a:off x="7061989" y="1951089"/>
          <a:ext cx="4406536" cy="459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6536">
                  <a:extLst>
                    <a:ext uri="{9D8B030D-6E8A-4147-A177-3AD203B41FA5}">
                      <a16:colId xmlns:a16="http://schemas.microsoft.com/office/drawing/2014/main" val="3846807677"/>
                    </a:ext>
                  </a:extLst>
                </a:gridCol>
              </a:tblGrid>
              <a:tr h="635643">
                <a:tc>
                  <a:txBody>
                    <a:bodyPr/>
                    <a:lstStyle/>
                    <a:p>
                      <a:r>
                        <a:rPr lang="en-ZA" dirty="0"/>
                        <a:t>Breading down or expanded notation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3953401"/>
                  </a:ext>
                </a:extLst>
              </a:tr>
              <a:tr h="565731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+ 40 + 8 = 148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5773904"/>
                  </a:ext>
                </a:extLst>
              </a:tr>
              <a:tr h="565731">
                <a:tc>
                  <a:txBody>
                    <a:bodyPr/>
                    <a:lstStyle/>
                    <a:p>
                      <a:pPr algn="ctr"/>
                      <a:endParaRPr lang="en-ZA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1201410"/>
                  </a:ext>
                </a:extLst>
              </a:tr>
              <a:tr h="565731">
                <a:tc>
                  <a:txBody>
                    <a:bodyPr/>
                    <a:lstStyle/>
                    <a:p>
                      <a:pPr algn="ctr"/>
                      <a:endParaRPr lang="en-ZA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69505"/>
                  </a:ext>
                </a:extLst>
              </a:tr>
              <a:tr h="565731">
                <a:tc>
                  <a:txBody>
                    <a:bodyPr/>
                    <a:lstStyle/>
                    <a:p>
                      <a:pPr algn="ctr"/>
                      <a:endParaRPr lang="en-ZA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1943232"/>
                  </a:ext>
                </a:extLst>
              </a:tr>
              <a:tr h="565731">
                <a:tc>
                  <a:txBody>
                    <a:bodyPr/>
                    <a:lstStyle/>
                    <a:p>
                      <a:pPr algn="ctr"/>
                      <a:endParaRPr lang="en-ZA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9902244"/>
                  </a:ext>
                </a:extLst>
              </a:tr>
              <a:tr h="565731">
                <a:tc>
                  <a:txBody>
                    <a:bodyPr/>
                    <a:lstStyle/>
                    <a:p>
                      <a:pPr algn="ctr"/>
                      <a:endParaRPr lang="en-ZA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451559"/>
                  </a:ext>
                </a:extLst>
              </a:tr>
              <a:tr h="565731">
                <a:tc>
                  <a:txBody>
                    <a:bodyPr/>
                    <a:lstStyle/>
                    <a:p>
                      <a:pPr algn="ctr"/>
                      <a:endParaRPr lang="en-ZA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4993971"/>
                  </a:ext>
                </a:extLst>
              </a:tr>
            </a:tbl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25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1751013" y="623888"/>
            <a:ext cx="975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>
                <a:latin typeface="Arial" panose="020B0604020202020204" pitchFamily="34" charset="0"/>
                <a:cs typeface="Arial" panose="020B0604020202020204" pitchFamily="34" charset="0"/>
              </a:rPr>
              <a:t>PRACTICE ACTIVITIES FROM THE WORKBOOKS </a:t>
            </a:r>
          </a:p>
        </p:txBody>
      </p:sp>
      <p:sp>
        <p:nvSpPr>
          <p:cNvPr id="5" name="Content Placeholder 4"/>
          <p:cNvSpPr txBox="1">
            <a:spLocks noGrp="1"/>
          </p:cNvSpPr>
          <p:nvPr>
            <p:ph idx="1"/>
          </p:nvPr>
        </p:nvSpPr>
        <p:spPr>
          <a:xfrm>
            <a:off x="641849" y="1104863"/>
            <a:ext cx="9503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Grade One workbook page 125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849" y="1474195"/>
            <a:ext cx="3514725" cy="48221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398109" y="1147108"/>
            <a:ext cx="3514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Grade Two workbook page 73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6684" y="1516440"/>
            <a:ext cx="3486150" cy="48221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128906" y="1104863"/>
            <a:ext cx="3810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Grade Three workbook page 77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9684" y="1474196"/>
            <a:ext cx="3467100" cy="4822100"/>
          </a:xfrm>
          <a:prstGeom prst="rect">
            <a:avLst/>
          </a:prstGeom>
        </p:spPr>
      </p:pic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02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8031" y="624110"/>
            <a:ext cx="9796582" cy="393807"/>
          </a:xfrm>
        </p:spPr>
        <p:txBody>
          <a:bodyPr>
            <a:noAutofit/>
          </a:bodyPr>
          <a:lstStyle/>
          <a:p>
            <a:r>
              <a:rPr lang="en-ZA" sz="2800" b="1" dirty="0">
                <a:latin typeface="Arial" panose="020B0604020202020204" pitchFamily="34" charset="0"/>
                <a:cs typeface="Arial" panose="020B0604020202020204" pitchFamily="34" charset="0"/>
              </a:rPr>
              <a:t>Why are numbers important in our lives?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1708150" y="1616075"/>
            <a:ext cx="8915400" cy="4888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Z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Lulondwe’s</a:t>
            </a:r>
            <a:r>
              <a:rPr lang="en-Z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sz="2000" b="1" dirty="0">
                <a:latin typeface="Arial" panose="020B0604020202020204" pitchFamily="34" charset="0"/>
                <a:cs typeface="Arial" panose="020B0604020202020204" pitchFamily="34" charset="0"/>
              </a:rPr>
              <a:t>story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Z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am a </a:t>
            </a:r>
            <a:r>
              <a:rPr lang="en-Z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girl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. My name is </a:t>
            </a:r>
            <a:r>
              <a:rPr lang="en-ZA" sz="2000" dirty="0" err="1">
                <a:latin typeface="Arial" panose="020B0604020202020204" pitchFamily="34" charset="0"/>
                <a:cs typeface="Arial" panose="020B0604020202020204" pitchFamily="34" charset="0"/>
              </a:rPr>
              <a:t>Lulondwe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Mthethwa</a:t>
            </a:r>
            <a:r>
              <a:rPr lang="en-Z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I am 3 years old. I live </a:t>
            </a:r>
            <a:r>
              <a:rPr lang="en-Z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Kwa </a:t>
            </a:r>
            <a:r>
              <a:rPr lang="en-ZA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Mashu</a:t>
            </a:r>
            <a:r>
              <a:rPr lang="en-Z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The house number of my home is 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D1302. T</a:t>
            </a:r>
            <a:r>
              <a:rPr lang="en-Z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 name of my mother 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is Thule Mthethwa. </a:t>
            </a:r>
            <a:r>
              <a:rPr lang="en-Z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She is taking 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care of </a:t>
            </a:r>
            <a:r>
              <a:rPr lang="en-Z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everyone at home. 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We are a family of </a:t>
            </a:r>
            <a:r>
              <a:rPr lang="en-Z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5, mom, dad, my aunt, 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my </a:t>
            </a:r>
            <a:r>
              <a:rPr lang="en-Z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sister, and 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myself.  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How old will </a:t>
            </a:r>
            <a:r>
              <a:rPr lang="en-ZA" sz="2000" dirty="0" err="1">
                <a:latin typeface="Arial" panose="020B0604020202020204" pitchFamily="34" charset="0"/>
                <a:cs typeface="Arial" panose="020B0604020202020204" pitchFamily="34" charset="0"/>
              </a:rPr>
              <a:t>Lulondwe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 be in her next birthday?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How many family members does she have in her home?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Where does she stay?</a:t>
            </a:r>
          </a:p>
          <a:p>
            <a:pPr>
              <a:lnSpc>
                <a:spcPct val="150000"/>
              </a:lnSpc>
            </a:pPr>
            <a:endParaRPr lang="en-Z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 B. Mtabela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84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</TotalTime>
  <Words>513</Words>
  <Application>Microsoft Office PowerPoint</Application>
  <PresentationFormat>Widescreen</PresentationFormat>
  <Paragraphs>115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Algerian</vt:lpstr>
      <vt:lpstr>Arial</vt:lpstr>
      <vt:lpstr>Calibri</vt:lpstr>
      <vt:lpstr>Century Gothic</vt:lpstr>
      <vt:lpstr>Times New Roman</vt:lpstr>
      <vt:lpstr>Wingdings 3</vt:lpstr>
      <vt:lpstr>Wisp</vt:lpstr>
      <vt:lpstr>FOUNDATION PHASE MATHEMATICS WORKSHOP PRESENTATION </vt:lpstr>
      <vt:lpstr>Objectives of Term Two workshop  </vt:lpstr>
      <vt:lpstr>What is a number? </vt:lpstr>
      <vt:lpstr>PowerPoint Presentation</vt:lpstr>
      <vt:lpstr>Number representation  </vt:lpstr>
      <vt:lpstr>BREAKING DOWN AND BUILDING UP NUMBERS </vt:lpstr>
      <vt:lpstr>Breaking down (expanded notation) and building up of numbers </vt:lpstr>
      <vt:lpstr>PRACTICE ACTIVITIES FROM THE WORKBOOKS </vt:lpstr>
      <vt:lpstr>Why are numbers important in our lives?</vt:lpstr>
      <vt:lpstr>CONCLUSION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 PHASE MATHEMATICS WORKSHOP PRESENTATION</dc:title>
  <dc:creator>Agrineta Mtabela</dc:creator>
  <cp:lastModifiedBy>Nki Ngongoma</cp:lastModifiedBy>
  <cp:revision>8</cp:revision>
  <dcterms:created xsi:type="dcterms:W3CDTF">2020-06-11T06:04:43Z</dcterms:created>
  <dcterms:modified xsi:type="dcterms:W3CDTF">2020-06-25T10:58:11Z</dcterms:modified>
</cp:coreProperties>
</file>